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89" r:id="rId4"/>
    <p:sldId id="281" r:id="rId5"/>
    <p:sldId id="282" r:id="rId6"/>
    <p:sldId id="283" r:id="rId7"/>
    <p:sldId id="284" r:id="rId8"/>
    <p:sldId id="287" r:id="rId9"/>
    <p:sldId id="262" r:id="rId10"/>
    <p:sldId id="288" r:id="rId11"/>
    <p:sldId id="286" r:id="rId12"/>
    <p:sldId id="267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9"/>
            <p14:sldId id="281"/>
            <p14:sldId id="282"/>
            <p14:sldId id="283"/>
            <p14:sldId id="284"/>
            <p14:sldId id="287"/>
            <p14:sldId id="262"/>
            <p14:sldId id="288"/>
          </p14:sldIdLst>
        </p14:section>
        <p14:section name="Topic 1" id="{6D9936A3-3945-4757-BC8B-B5C252D8E036}">
          <p14:sldIdLst>
            <p14:sldId id="286"/>
            <p14:sldId id="267"/>
          </p14:sldIdLst>
        </p14:section>
        <p14:section name="Sample Slides for Visuals" id="{BAB3A466-96C9-4230-9978-795378D75699}">
          <p14:sldIdLst>
            <p14:sldId id="269"/>
            <p14:sldId id="270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2" d="100"/>
          <a:sy n="62" d="100"/>
        </p:scale>
        <p:origin x="-2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New Employee</c:v>
                </c:pt>
                <c:pt idx="1">
                  <c:v>1 yr</c:v>
                </c:pt>
                <c:pt idx="2">
                  <c:v>2 yr</c:v>
                </c:pt>
                <c:pt idx="3">
                  <c:v>3 yr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073672"/>
        <c:axId val="2045090008"/>
      </c:lineChart>
      <c:catAx>
        <c:axId val="2045073672"/>
        <c:scaling>
          <c:orientation val="minMax"/>
        </c:scaling>
        <c:delete val="1"/>
        <c:axPos val="b"/>
        <c:majorTickMark val="out"/>
        <c:minorTickMark val="none"/>
        <c:tickLblPos val="nextTo"/>
        <c:crossAx val="2045090008"/>
        <c:crosses val="autoZero"/>
        <c:auto val="1"/>
        <c:lblAlgn val="ctr"/>
        <c:lblOffset val="100"/>
        <c:noMultiLvlLbl val="0"/>
      </c:catAx>
      <c:valAx>
        <c:axId val="20450900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45073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Choosing the site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sources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Article id and estimate time period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47926" custScaleY="812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4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5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 you consider in examining artifacts?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6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you preserve your work at the museum?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Describe tools and how you work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47926" custScaleY="812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E64ED70-4A03-BE47-A825-8BAA61D88341}" type="presOf" srcId="{74EE5CD8-078F-4590-BF9C-A341A294A016}" destId="{7E429971-BC57-430F-BB25-C0574E5E39E3}" srcOrd="0" destOrd="0" presId="urn:microsoft.com/office/officeart/2005/8/layout/vList5"/>
    <dgm:cxn modelId="{A5E5B6BB-0010-8249-8BF3-0DC60B4F002A}" type="presOf" srcId="{D1776C8F-2B10-4075-8DF7-7F65AB725ED5}" destId="{F5034101-5B7D-4FE7-B47A-5A48CF39606B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7FEBB01-54A5-1D4A-BE4A-7DDB379007C8}" type="presOf" srcId="{AA046201-5C4D-445E-BF0B-5C6D2B0A1945}" destId="{C04276DC-EE64-470A-B8BC-09067B8045FA}" srcOrd="0" destOrd="0" presId="urn:microsoft.com/office/officeart/2005/8/layout/vList5"/>
    <dgm:cxn modelId="{36E58343-A7FB-524D-AEF7-5256F770CC92}" type="presOf" srcId="{6BE4E373-0656-4EDC-821E-BE09C952B1F6}" destId="{C7C3E6FD-D83F-4BDA-907E-B5EE041DA931}" srcOrd="0" destOrd="0" presId="urn:microsoft.com/office/officeart/2005/8/layout/vList5"/>
    <dgm:cxn modelId="{177D576B-4688-B548-AFA1-65AD409F8CFD}" type="presOf" srcId="{1E4D3931-0DBD-4211-A24A-6AF364284B1E}" destId="{D54B1729-BC98-42C1-9C6C-D65DCBA4358F}" srcOrd="0" destOrd="0" presId="urn:microsoft.com/office/officeart/2005/8/layout/vList5"/>
    <dgm:cxn modelId="{09C56E8D-5813-8541-B570-2D82A9BBB0C2}" type="presOf" srcId="{C59269D0-92A5-481C-BA64-727AFB0DD545}" destId="{B37A5355-225B-4C6F-AED7-6C620F99EECC}" srcOrd="0" destOrd="0" presId="urn:microsoft.com/office/officeart/2005/8/layout/vList5"/>
    <dgm:cxn modelId="{ABF1C698-3429-8647-969E-B95790DCB448}" type="presOf" srcId="{F6FEADD9-F67D-41F5-BA4C-3C84956E7F46}" destId="{AAE7A1E6-6847-453D-B55B-8A82BF138C1D}" srcOrd="0" destOrd="0" presId="urn:microsoft.com/office/officeart/2005/8/layout/vList5"/>
    <dgm:cxn modelId="{EA3AF0C0-8FA1-084E-BE18-22866289B1AF}" type="presParOf" srcId="{AAE7A1E6-6847-453D-B55B-8A82BF138C1D}" destId="{C4407577-18A2-46E0-8805-2838042EB67A}" srcOrd="0" destOrd="0" presId="urn:microsoft.com/office/officeart/2005/8/layout/vList5"/>
    <dgm:cxn modelId="{9B6B944F-22BC-F74E-986A-6B65441BF401}" type="presParOf" srcId="{C4407577-18A2-46E0-8805-2838042EB67A}" destId="{7E429971-BC57-430F-BB25-C0574E5E39E3}" srcOrd="0" destOrd="0" presId="urn:microsoft.com/office/officeart/2005/8/layout/vList5"/>
    <dgm:cxn modelId="{2C8D28D8-68B1-EE42-8473-C97ED0D74281}" type="presParOf" srcId="{C4407577-18A2-46E0-8805-2838042EB67A}" destId="{D54B1729-BC98-42C1-9C6C-D65DCBA4358F}" srcOrd="1" destOrd="0" presId="urn:microsoft.com/office/officeart/2005/8/layout/vList5"/>
    <dgm:cxn modelId="{2FC6E4E6-9719-B346-9BB0-E8E81D0E62F9}" type="presParOf" srcId="{AAE7A1E6-6847-453D-B55B-8A82BF138C1D}" destId="{AB8574CC-D4F2-4555-AEE3-F4EE58B11D03}" srcOrd="1" destOrd="0" presId="urn:microsoft.com/office/officeart/2005/8/layout/vList5"/>
    <dgm:cxn modelId="{0F5558B2-E4E3-9E41-8645-2241767BA3EB}" type="presParOf" srcId="{AAE7A1E6-6847-453D-B55B-8A82BF138C1D}" destId="{85B8F607-FDD8-476A-ADBE-E1250824F294}" srcOrd="2" destOrd="0" presId="urn:microsoft.com/office/officeart/2005/8/layout/vList5"/>
    <dgm:cxn modelId="{28F6BFAA-189D-784B-BF7F-9EDBC95CA7B9}" type="presParOf" srcId="{85B8F607-FDD8-476A-ADBE-E1250824F294}" destId="{C04276DC-EE64-470A-B8BC-09067B8045FA}" srcOrd="0" destOrd="0" presId="urn:microsoft.com/office/officeart/2005/8/layout/vList5"/>
    <dgm:cxn modelId="{8DCF291D-0223-274B-84AA-116A4B2D91F5}" type="presParOf" srcId="{85B8F607-FDD8-476A-ADBE-E1250824F294}" destId="{B37A5355-225B-4C6F-AED7-6C620F99EECC}" srcOrd="1" destOrd="0" presId="urn:microsoft.com/office/officeart/2005/8/layout/vList5"/>
    <dgm:cxn modelId="{32178709-0ADA-4A4C-A81A-0E5C02FEE0F3}" type="presParOf" srcId="{AAE7A1E6-6847-453D-B55B-8A82BF138C1D}" destId="{5ACAA866-A8A8-4183-97B5-CEEAB1525C60}" srcOrd="3" destOrd="0" presId="urn:microsoft.com/office/officeart/2005/8/layout/vList5"/>
    <dgm:cxn modelId="{55891938-1201-D34B-ABAD-7EB949FA7B19}" type="presParOf" srcId="{AAE7A1E6-6847-453D-B55B-8A82BF138C1D}" destId="{477213BE-9E91-4950-8451-7F60796F47F4}" srcOrd="4" destOrd="0" presId="urn:microsoft.com/office/officeart/2005/8/layout/vList5"/>
    <dgm:cxn modelId="{2AF702E0-1110-134A-B7A6-EDAEB7A885D4}" type="presParOf" srcId="{477213BE-9E91-4950-8451-7F60796F47F4}" destId="{F5034101-5B7D-4FE7-B47A-5A48CF39606B}" srcOrd="0" destOrd="0" presId="urn:microsoft.com/office/officeart/2005/8/layout/vList5"/>
    <dgm:cxn modelId="{7B11E3A1-1D7F-9B43-B45B-ACF8B7B334C6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12664" y="-1906362"/>
          <a:ext cx="1204912" cy="5323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Article id and estimate time period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53405" y="152897"/>
        <a:ext cx="5323430" cy="1204912"/>
      </dsp:txXfrm>
    </dsp:sp>
    <dsp:sp modelId="{7E429971-BC57-430F-BB25-C0574E5E39E3}">
      <dsp:nvSpPr>
        <dsp:cNvPr id="0" name=""/>
        <dsp:cNvSpPr/>
      </dsp:nvSpPr>
      <dsp:spPr>
        <a:xfrm>
          <a:off x="69" y="0"/>
          <a:ext cx="1153336" cy="15061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6370" y="56301"/>
        <a:ext cx="1040734" cy="1393538"/>
      </dsp:txXfrm>
    </dsp:sp>
    <dsp:sp modelId="{B37A5355-225B-4C6F-AED7-6C620F99EECC}">
      <dsp:nvSpPr>
        <dsp:cNvPr id="0" name=""/>
        <dsp:cNvSpPr/>
      </dsp:nvSpPr>
      <dsp:spPr>
        <a:xfrm rot="5400000">
          <a:off x="3212664" y="-324915"/>
          <a:ext cx="1204912" cy="5323430"/>
        </a:xfrm>
        <a:prstGeom prst="rect">
          <a:avLst/>
        </a:prstGeom>
        <a:solidFill>
          <a:schemeClr val="accent3">
            <a:tint val="40000"/>
            <a:alpha val="90000"/>
            <a:hueOff val="5358426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6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Choosing the site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53405" y="1734344"/>
        <a:ext cx="5323430" cy="1204912"/>
      </dsp:txXfrm>
    </dsp:sp>
    <dsp:sp modelId="{C04276DC-EE64-470A-B8BC-09067B8045FA}">
      <dsp:nvSpPr>
        <dsp:cNvPr id="0" name=""/>
        <dsp:cNvSpPr/>
      </dsp:nvSpPr>
      <dsp:spPr>
        <a:xfrm>
          <a:off x="69" y="1583729"/>
          <a:ext cx="1153336" cy="1506140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56370" y="1640030"/>
        <a:ext cx="1040734" cy="1393538"/>
      </dsp:txXfrm>
    </dsp:sp>
    <dsp:sp modelId="{C7C3E6FD-D83F-4BDA-907E-B5EE041DA931}">
      <dsp:nvSpPr>
        <dsp:cNvPr id="0" name=""/>
        <dsp:cNvSpPr/>
      </dsp:nvSpPr>
      <dsp:spPr>
        <a:xfrm rot="5400000">
          <a:off x="3348120" y="1278686"/>
          <a:ext cx="978497" cy="5279122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Information sources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97808" y="3428998"/>
        <a:ext cx="5279122" cy="978497"/>
      </dsp:txXfrm>
    </dsp:sp>
    <dsp:sp modelId="{F5034101-5B7D-4FE7-B47A-5A48CF39606B}">
      <dsp:nvSpPr>
        <dsp:cNvPr id="0" name=""/>
        <dsp:cNvSpPr/>
      </dsp:nvSpPr>
      <dsp:spPr>
        <a:xfrm>
          <a:off x="69" y="3165177"/>
          <a:ext cx="1197738" cy="150614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8538" y="3223646"/>
        <a:ext cx="1080800" cy="1389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12664" y="-1906362"/>
          <a:ext cx="1204912" cy="5323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Describe tools and how you work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53405" y="152897"/>
        <a:ext cx="5323430" cy="1204912"/>
      </dsp:txXfrm>
    </dsp:sp>
    <dsp:sp modelId="{7E429971-BC57-430F-BB25-C0574E5E39E3}">
      <dsp:nvSpPr>
        <dsp:cNvPr id="0" name=""/>
        <dsp:cNvSpPr/>
      </dsp:nvSpPr>
      <dsp:spPr>
        <a:xfrm>
          <a:off x="69" y="0"/>
          <a:ext cx="1153336" cy="15061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</a:t>
          </a:r>
          <a:endParaRPr lang="en-US" sz="4400" kern="1200" dirty="0"/>
        </a:p>
      </dsp:txBody>
      <dsp:txXfrm>
        <a:off x="56370" y="56301"/>
        <a:ext cx="1040734" cy="1393538"/>
      </dsp:txXfrm>
    </dsp:sp>
    <dsp:sp modelId="{B37A5355-225B-4C6F-AED7-6C620F99EECC}">
      <dsp:nvSpPr>
        <dsp:cNvPr id="0" name=""/>
        <dsp:cNvSpPr/>
      </dsp:nvSpPr>
      <dsp:spPr>
        <a:xfrm rot="5400000">
          <a:off x="3212664" y="-324915"/>
          <a:ext cx="1204912" cy="5323430"/>
        </a:xfrm>
        <a:prstGeom prst="rect">
          <a:avLst/>
        </a:prstGeom>
        <a:solidFill>
          <a:schemeClr val="accent3">
            <a:tint val="40000"/>
            <a:alpha val="90000"/>
            <a:hueOff val="5358426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6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 you consider in examining artifacts?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53405" y="1734344"/>
        <a:ext cx="5323430" cy="1204912"/>
      </dsp:txXfrm>
    </dsp:sp>
    <dsp:sp modelId="{C04276DC-EE64-470A-B8BC-09067B8045FA}">
      <dsp:nvSpPr>
        <dsp:cNvPr id="0" name=""/>
        <dsp:cNvSpPr/>
      </dsp:nvSpPr>
      <dsp:spPr>
        <a:xfrm>
          <a:off x="69" y="1583729"/>
          <a:ext cx="1153336" cy="1506140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5</a:t>
          </a:r>
          <a:endParaRPr lang="en-US" sz="4400" kern="1200" dirty="0"/>
        </a:p>
      </dsp:txBody>
      <dsp:txXfrm>
        <a:off x="56370" y="1640030"/>
        <a:ext cx="1040734" cy="1393538"/>
      </dsp:txXfrm>
    </dsp:sp>
    <dsp:sp modelId="{C7C3E6FD-D83F-4BDA-907E-B5EE041DA931}">
      <dsp:nvSpPr>
        <dsp:cNvPr id="0" name=""/>
        <dsp:cNvSpPr/>
      </dsp:nvSpPr>
      <dsp:spPr>
        <a:xfrm rot="5400000">
          <a:off x="3348120" y="1278686"/>
          <a:ext cx="978497" cy="5279122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you preserve your work at the museum?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97808" y="3428998"/>
        <a:ext cx="5279122" cy="978497"/>
      </dsp:txXfrm>
    </dsp:sp>
    <dsp:sp modelId="{F5034101-5B7D-4FE7-B47A-5A48CF39606B}">
      <dsp:nvSpPr>
        <dsp:cNvPr id="0" name=""/>
        <dsp:cNvSpPr/>
      </dsp:nvSpPr>
      <dsp:spPr>
        <a:xfrm>
          <a:off x="69" y="3165177"/>
          <a:ext cx="1197738" cy="150614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6</a:t>
          </a:r>
          <a:endParaRPr lang="en-US" sz="4400" kern="1200" dirty="0"/>
        </a:p>
      </dsp:txBody>
      <dsp:txXfrm>
        <a:off x="58538" y="3223646"/>
        <a:ext cx="1080800" cy="1389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smtClean="0"/>
              <a:t>Consider the following: 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What do you think you have found and what time period is it likely from?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How was your site chosen?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What other information sources did you use that led you here?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Describe your tools and how you work.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What do you consider when you examine the artifacts? 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How will you preserve your work at the museum? </a:t>
            </a: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Congratulations!  You are an archaeologist on the verge of a fantastic discovery.  At a remote location, you have uncovered some spectacular artifacts!  You are sure that if you can set up a dig here you will be as famous as Howard Carter.  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Unfortunately you’ve had bad luck for the last few years and your funding is at $0.  You must convince your sponsors that you know what you are doing.  </a:t>
            </a:r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smtClean="0"/>
              <a:t>Consider the following: 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1. What do you think you have found and what time period is it likely from?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2. How was your site chosen?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3. What other information sources did you use that led you here?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4. Describe your tools and how you work.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5. What do you consider when you examine the artifacts? 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6.  How will you preserve your work at the museum? </a:t>
            </a: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2015-07-14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2.xml"/><Relationship Id="rId5" Type="http://schemas.openxmlformats.org/officeDocument/2006/relationships/chart" Target="../charts/chart1.xml"/><Relationship Id="rId6" Type="http://schemas.openxmlformats.org/officeDocument/2006/relationships/image" Target="../media/image14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notesSlide" Target="../notesSlides/notesSlide13.xml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tags" Target="../tags/tag19.xml"/><Relationship Id="rId8" Type="http://schemas.openxmlformats.org/officeDocument/2006/relationships/tags" Target="../tags/tag20.xml"/><Relationship Id="rId9" Type="http://schemas.openxmlformats.org/officeDocument/2006/relationships/tags" Target="../tags/tag21.xml"/><Relationship Id="rId10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15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2.jpg"/><Relationship Id="rId7" Type="http://schemas.openxmlformats.org/officeDocument/2006/relationships/image" Target="../media/image13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Discovery of the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Unit 1 Assessment- Gr 5 SS</a:t>
            </a:r>
          </a:p>
          <a:p>
            <a:r>
              <a:rPr lang="en-US" sz="2400" dirty="0" smtClean="0">
                <a:latin typeface="+mn-lt"/>
              </a:rPr>
              <a:t>How do we learn about the past?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3428209"/>
              </p:ext>
            </p:extLst>
          </p:nvPr>
        </p:nvGraphicFramePr>
        <p:xfrm>
          <a:off x="1828800" y="1143000"/>
          <a:ext cx="6477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646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Persuade us !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path to success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14276606"/>
              </p:ext>
            </p:extLst>
          </p:nvPr>
        </p:nvGraphicFramePr>
        <p:xfrm>
          <a:off x="1050414" y="2333812"/>
          <a:ext cx="4762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0"/>
            <a:ext cx="2997200" cy="68580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953000" y="22860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Time Spent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>
                <a:effectLst/>
              </a:rPr>
              <a:t>Project Plan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/>
              <a:t>Plan your</a:t>
            </a:r>
          </a:p>
          <a:p>
            <a:pPr algn="ctr">
              <a:defRPr/>
            </a:pPr>
            <a:r>
              <a:rPr lang="en-US" sz="2000" dirty="0" smtClean="0"/>
              <a:t>responses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Conference to present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Toward Mastery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Create the</a:t>
            </a:r>
          </a:p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proposa</a:t>
            </a:r>
            <a:r>
              <a:rPr lang="en-US" sz="2000" dirty="0">
                <a:latin typeface="Segoe Semibold" pitchFamily="34" charset="0"/>
              </a:rPr>
              <a:t>l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Doing Your Best Work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2098675"/>
            <a:ext cx="4129087" cy="4149725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rubric</a:t>
            </a:r>
          </a:p>
          <a:p>
            <a:r>
              <a:rPr lang="en-US" dirty="0" smtClean="0"/>
              <a:t>Timeline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5"/>
          <a:stretch/>
        </p:blipFill>
        <p:spPr>
          <a:xfrm>
            <a:off x="914399" y="1447800"/>
            <a:ext cx="365760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stock-Discovery-Concept-9198624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8453718" cy="5599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81000"/>
            <a:ext cx="6781800" cy="879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Discovery of the</a:t>
            </a:r>
            <a:br>
              <a:rPr lang="en-US" dirty="0" smtClean="0"/>
            </a:br>
            <a:r>
              <a:rPr lang="en-US" dirty="0" smtClean="0"/>
              <a:t> Century!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66800" y="914400"/>
            <a:ext cx="80772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</a:t>
            </a:r>
            <a:r>
              <a:rPr lang="en-US" dirty="0"/>
              <a:t> </a:t>
            </a:r>
            <a:r>
              <a:rPr lang="en-US" dirty="0" smtClean="0"/>
              <a:t>  Congratulations!  You are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an </a:t>
            </a:r>
            <a:r>
              <a:rPr lang="en-US" dirty="0"/>
              <a:t>archaeologist on the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verge </a:t>
            </a:r>
            <a:r>
              <a:rPr lang="en-US" dirty="0"/>
              <a:t>of a fantastic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32742" y="381000"/>
            <a:ext cx="4711258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Spectacular</a:t>
            </a:r>
          </a:p>
          <a:p>
            <a:pPr algn="ctr"/>
            <a:r>
              <a:rPr lang="en-C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Artifacts</a:t>
            </a:r>
            <a:r>
              <a:rPr lang="en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found!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46751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Mysterious </a:t>
            </a:r>
          </a:p>
          <a:p>
            <a:r>
              <a:rPr lang="en-US" sz="7200" dirty="0" smtClean="0"/>
              <a:t>Artifacts</a:t>
            </a:r>
          </a:p>
          <a:p>
            <a:r>
              <a:rPr lang="en-US" sz="7200" dirty="0" smtClean="0"/>
              <a:t>Found!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087940"/>
            <a:ext cx="5968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A difficult </a:t>
            </a:r>
          </a:p>
          <a:p>
            <a:r>
              <a:rPr lang="en-US" sz="7200" dirty="0" smtClean="0"/>
              <a:t>environment!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dirty="0" smtClean="0"/>
              <a:t>Are YOU</a:t>
            </a:r>
          </a:p>
          <a:p>
            <a:r>
              <a:rPr lang="en-US" sz="7200" dirty="0" smtClean="0"/>
              <a:t>the next</a:t>
            </a:r>
          </a:p>
          <a:p>
            <a:r>
              <a:rPr lang="en-US" sz="7200" dirty="0" smtClean="0"/>
              <a:t>Howard Carter? 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Dig 101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2" y="2028871"/>
            <a:ext cx="3042138" cy="2028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Target: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04800" y="1219200"/>
            <a:ext cx="5334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Create </a:t>
            </a:r>
            <a:r>
              <a:rPr lang="en-US" sz="3600" dirty="0"/>
              <a:t>a document to present to the funding committee that thoroughly shows </a:t>
            </a:r>
            <a:r>
              <a:rPr lang="en-US" sz="3600" dirty="0" smtClean="0"/>
              <a:t>how people such as archaeologists find out about the past.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20619"/>
            <a:ext cx="3104629" cy="310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7067229"/>
              </p:ext>
            </p:extLst>
          </p:nvPr>
        </p:nvGraphicFramePr>
        <p:xfrm>
          <a:off x="1828800" y="1143000"/>
          <a:ext cx="6477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286</Words>
  <Application>Microsoft Macintosh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Training New Employees</vt:lpstr>
      <vt:lpstr>Discovery of the century</vt:lpstr>
      <vt:lpstr>PowerPoint Presentation</vt:lpstr>
      <vt:lpstr>  Discovery of the  Century!  </vt:lpstr>
      <vt:lpstr>PowerPoint Presentation</vt:lpstr>
      <vt:lpstr>PowerPoint Presentation</vt:lpstr>
      <vt:lpstr>PowerPoint Presentation</vt:lpstr>
      <vt:lpstr>PowerPoint Presentation</vt:lpstr>
      <vt:lpstr>Target:</vt:lpstr>
      <vt:lpstr>Overview </vt:lpstr>
      <vt:lpstr>Overview </vt:lpstr>
      <vt:lpstr>Persuade us !</vt:lpstr>
      <vt:lpstr>On the path to success</vt:lpstr>
      <vt:lpstr>Working Toward Mastery</vt:lpstr>
      <vt:lpstr>Doing Your Best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2015-07-15T03:22:29Z</dcterms:modified>
</cp:coreProperties>
</file>